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24"/>
  </p:notesMasterIdLst>
  <p:sldIdLst>
    <p:sldId id="257" r:id="rId4"/>
    <p:sldId id="261" r:id="rId5"/>
    <p:sldId id="315" r:id="rId6"/>
    <p:sldId id="361" r:id="rId7"/>
    <p:sldId id="368" r:id="rId8"/>
    <p:sldId id="346" r:id="rId9"/>
    <p:sldId id="345" r:id="rId10"/>
    <p:sldId id="351" r:id="rId11"/>
    <p:sldId id="393" r:id="rId12"/>
    <p:sldId id="391" r:id="rId13"/>
    <p:sldId id="394" r:id="rId14"/>
    <p:sldId id="350" r:id="rId15"/>
    <p:sldId id="337" r:id="rId16"/>
    <p:sldId id="374" r:id="rId17"/>
    <p:sldId id="371" r:id="rId18"/>
    <p:sldId id="373" r:id="rId19"/>
    <p:sldId id="352" r:id="rId20"/>
    <p:sldId id="349" r:id="rId21"/>
    <p:sldId id="395" r:id="rId22"/>
    <p:sldId id="396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64106" autoAdjust="0"/>
  </p:normalViewPr>
  <p:slideViewPr>
    <p:cSldViewPr snapToGrid="0">
      <p:cViewPr varScale="1">
        <p:scale>
          <a:sx n="55" d="100"/>
          <a:sy n="55" d="100"/>
        </p:scale>
        <p:origin x="17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C00408-66FC-4156-9A35-A5831CF4868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845EB8-E7F2-47A1-9EC1-B1E50A5E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/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30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/>
            <a:fld id="{5594A4EF-9C59-46C0-8920-389866D06B01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966612"/>
              <a:t>10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309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9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12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389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13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825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14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6979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15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402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18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16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79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17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480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18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6464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29960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29960">
                <a:defRPr/>
              </a:pPr>
              <a:t>2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7605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0133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50133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95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81F1A207-CB57-4152-8FFF-432479C82455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4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542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5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842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6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034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476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8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03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USG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4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USG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9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528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8768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3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0" y="273053"/>
            <a:ext cx="5892800" cy="5594349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22" y="1435103"/>
            <a:ext cx="4011084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910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8768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2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0" y="273053"/>
            <a:ext cx="5892800" cy="5594349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22" y="1435103"/>
            <a:ext cx="4011084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8" y="389726"/>
            <a:ext cx="6965412" cy="1168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306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04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6032" y="228600"/>
            <a:ext cx="0" cy="57404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000" y="6635496"/>
            <a:ext cx="107696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68565"/>
            <a:ext cx="3352800" cy="562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46232" y="6230114"/>
            <a:ext cx="7361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6032" y="228600"/>
            <a:ext cx="0" cy="57404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000" y="6635496"/>
            <a:ext cx="107696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68565"/>
            <a:ext cx="3352800" cy="562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46232" y="6230114"/>
            <a:ext cx="7361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aichidelparque.blogspot.com/2011/09/hay-que-darse-las-condiciones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themichaelteaching.com/sessions/channeling/on-channels-and-channelin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scales-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justintarte.com/2015/01/leadership-if-everyone-is-happy-the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o/elefant-kj%C3%B8leskap-sitter-anlegg-225322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physicaltherapistalliance.com/physical-therapy-boundar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rstenknoch.com/2008/02/what-you-need-to-know-about-knowledge-management-pt-1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ron-sheese.wikidot.com/group-ik1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97046"/>
            <a:ext cx="10515600" cy="1905162"/>
          </a:xfrm>
        </p:spPr>
        <p:txBody>
          <a:bodyPr>
            <a:normAutofit/>
          </a:bodyPr>
          <a:lstStyle/>
          <a:p>
            <a:r>
              <a:rPr lang="en-US" b="1" dirty="0"/>
              <a:t>Title IX Advisor Training</a:t>
            </a:r>
            <a:br>
              <a:rPr lang="en-US" dirty="0"/>
            </a:br>
            <a:r>
              <a:rPr lang="en-US" dirty="0"/>
              <a:t>Fall 2020  </a:t>
            </a:r>
            <a:endParaRPr lang="en-US" sz="6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8BBC0-0291-4DF6-9CD0-391E33829A57}"/>
              </a:ext>
            </a:extLst>
          </p:cNvPr>
          <p:cNvSpPr txBox="1"/>
          <p:nvPr/>
        </p:nvSpPr>
        <p:spPr>
          <a:xfrm>
            <a:off x="3106615" y="5029200"/>
            <a:ext cx="597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Na’Tasha Webb-Prather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Director for Equity &amp; Investigations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Counsel  </a:t>
            </a:r>
          </a:p>
        </p:txBody>
      </p:sp>
    </p:spTree>
    <p:extLst>
      <p:ext uri="{BB962C8B-B14F-4D97-AF65-F5344CB8AC3E}">
        <p14:creationId xmlns:p14="http://schemas.microsoft.com/office/powerpoint/2010/main" val="34552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42" y="274639"/>
            <a:ext cx="9956800" cy="1143000"/>
          </a:xfrm>
        </p:spPr>
        <p:txBody>
          <a:bodyPr/>
          <a:lstStyle/>
          <a:p>
            <a:r>
              <a:rPr lang="en-US" b="1" dirty="0"/>
              <a:t>Typical Order of a Hearing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358" y="1417639"/>
            <a:ext cx="5400842" cy="45259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Opening by Decision Maker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Opening statements by both parties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Questioning of the Complainant</a:t>
            </a:r>
          </a:p>
          <a:p>
            <a:pPr lvl="1"/>
            <a:r>
              <a:rPr lang="en-US" dirty="0"/>
              <a:t>By the decision maker or panel  </a:t>
            </a:r>
          </a:p>
          <a:p>
            <a:pPr lvl="1"/>
            <a:r>
              <a:rPr lang="en-US" dirty="0"/>
              <a:t>By other party (through their advisor)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Questioning of the Respondent</a:t>
            </a:r>
          </a:p>
          <a:p>
            <a:pPr lvl="1"/>
            <a:r>
              <a:rPr lang="en-US" dirty="0"/>
              <a:t>By the decision maker or panel  </a:t>
            </a:r>
          </a:p>
          <a:p>
            <a:pPr lvl="1"/>
            <a:r>
              <a:rPr lang="en-US" dirty="0"/>
              <a:t>By other party (through their advisor)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417639"/>
            <a:ext cx="50800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Questioning of any Witnesses </a:t>
            </a:r>
          </a:p>
          <a:p>
            <a:pPr lvl="1"/>
            <a:r>
              <a:rPr lang="en-US" dirty="0"/>
              <a:t>By the decision maker or panel  </a:t>
            </a:r>
          </a:p>
          <a:p>
            <a:pPr lvl="1"/>
            <a:r>
              <a:rPr lang="en-US" dirty="0"/>
              <a:t>By the parties (through their advisor)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Closing statements by both parties</a:t>
            </a:r>
          </a:p>
          <a:p>
            <a:endParaRPr lang="en-US" dirty="0"/>
          </a:p>
          <a:p>
            <a:r>
              <a:rPr lang="en-US" dirty="0"/>
              <a:t>Closing by Decision Maker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830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09B2-3833-465E-A0EA-7B42C0AF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703"/>
            <a:ext cx="9956800" cy="1143000"/>
          </a:xfrm>
        </p:spPr>
        <p:txBody>
          <a:bodyPr/>
          <a:lstStyle/>
          <a:p>
            <a:r>
              <a:rPr lang="en-US" b="1" dirty="0"/>
              <a:t>Preparing for the Hearing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E840-A849-4E05-AB6A-6787E04CF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8" y="1404703"/>
            <a:ext cx="5176982" cy="45388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Review the Sexual Misconduct Policy and appropriate procedures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the investigation report and provided materials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Communicate with your assigned party </a:t>
            </a:r>
          </a:p>
          <a:p>
            <a:pPr lvl="1"/>
            <a:r>
              <a:rPr lang="en-US" dirty="0"/>
              <a:t>Drafting questions </a:t>
            </a:r>
          </a:p>
          <a:p>
            <a:pPr lvl="1"/>
            <a:r>
              <a:rPr lang="en-US" dirty="0"/>
              <a:t>Addressing procedural inquiries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41C87B-5EBC-4E68-881C-96AD393AC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5745" y="1404703"/>
            <a:ext cx="5176837" cy="38826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8338A-707A-47D5-8BF0-AC4FC9FE5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F6C26-941B-4137-B289-B54448F86AA0}"/>
              </a:ext>
            </a:extLst>
          </p:cNvPr>
          <p:cNvSpPr txBox="1"/>
          <p:nvPr/>
        </p:nvSpPr>
        <p:spPr>
          <a:xfrm>
            <a:off x="6705745" y="5287330"/>
            <a:ext cx="517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taichidelparque.blogspot.com/2011/09/hay-que-darse-las-condicion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7537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73D2-1E53-498E-AB31-2259DA1C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98" y="274639"/>
            <a:ext cx="9956800" cy="1143000"/>
          </a:xfrm>
        </p:spPr>
        <p:txBody>
          <a:bodyPr/>
          <a:lstStyle/>
          <a:p>
            <a:r>
              <a:rPr lang="en-US" b="1" dirty="0"/>
              <a:t>Hearing 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234E-B3DF-4F4E-AF6D-75955205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54" y="1226916"/>
            <a:ext cx="10830047" cy="4791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Hearings may be conducted in-person or via videoconferencing</a:t>
            </a:r>
          </a:p>
          <a:p>
            <a:pPr lvl="1"/>
            <a:r>
              <a:rPr lang="en-US" dirty="0"/>
              <a:t>Ensure you know how to use the technology as well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 the request of either party, the parties must be permitted to be in separate rooms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directly related information will be available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hearings must be recorded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9919B-8FDB-4564-B0C9-401FE334B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122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3857-DE68-4D6D-A616-47958F62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74639"/>
            <a:ext cx="9956800" cy="1143000"/>
          </a:xfrm>
        </p:spPr>
        <p:txBody>
          <a:bodyPr/>
          <a:lstStyle/>
          <a:p>
            <a:r>
              <a:rPr lang="en-US" b="1" dirty="0"/>
              <a:t>Evidentiary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FB3B-4CF3-4E2F-BBCD-23618D5D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266092"/>
            <a:ext cx="10808677" cy="45251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burden of proof AND burden of gathering evidence is on the institution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Parties are permitted to present evidence and call witnesses to advance their claims and defenses </a:t>
            </a:r>
          </a:p>
          <a:p>
            <a:pPr lvl="1"/>
            <a:r>
              <a:rPr lang="en-US" dirty="0"/>
              <a:t>In Title IX Hearings that may include fact or expert witnesses </a:t>
            </a:r>
          </a:p>
          <a:p>
            <a:pPr lvl="1"/>
            <a:r>
              <a:rPr lang="en-US" dirty="0"/>
              <a:t>Permitted to establish the weight given to certain types of evidence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50A3-AD3B-4377-938D-D33B64EE4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110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5C96-F569-42BB-9D57-98BB73A1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7892"/>
            <a:ext cx="995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Relevancy Determinations During Title IX Hearings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EF3A-C950-4C20-BC2C-E13F39F6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771" y="1485899"/>
            <a:ext cx="522963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Prior to any question being answered, relevancy will be determined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Hearing Officer will provide the reason for excluding the question or evidence </a:t>
            </a:r>
          </a:p>
          <a:p>
            <a:endParaRPr lang="en-US" dirty="0"/>
          </a:p>
          <a:p>
            <a:r>
              <a:rPr lang="en-US" dirty="0"/>
              <a:t>Rebuttals may not be permitted </a:t>
            </a:r>
          </a:p>
          <a:p>
            <a:endParaRPr lang="en-US" dirty="0"/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F89663-27AC-4AE6-9239-C9FDB1A05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94401" y="1663164"/>
            <a:ext cx="5826262" cy="398887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5FEC1-8AA3-405A-ABBE-A34B875CE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10C33-5E1F-4B52-AF84-1B8280CD0DA6}"/>
              </a:ext>
            </a:extLst>
          </p:cNvPr>
          <p:cNvSpPr txBox="1"/>
          <p:nvPr/>
        </p:nvSpPr>
        <p:spPr>
          <a:xfrm>
            <a:off x="9990900" y="5766874"/>
            <a:ext cx="122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www.themichaelteaching.com/sessions/channeling/on-channels-and-channeling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nc-sa/3.0/"/>
              </a:rPr>
              <a:t>CC BY-SA-NC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6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AEAF-D27C-4265-A1B8-C0A1ABF8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61703"/>
            <a:ext cx="9956800" cy="1143000"/>
          </a:xfrm>
        </p:spPr>
        <p:txBody>
          <a:bodyPr/>
          <a:lstStyle/>
          <a:p>
            <a:r>
              <a:rPr lang="en-US" b="1" dirty="0"/>
              <a:t>Assessing Relevancy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BB89-49A0-43B9-958D-BC880F0D7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589" y="1417639"/>
            <a:ext cx="5312611" cy="45259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Relevant</a:t>
            </a:r>
            <a:r>
              <a:rPr lang="en-US" sz="2800" dirty="0"/>
              <a:t> </a:t>
            </a:r>
          </a:p>
          <a:p>
            <a:r>
              <a:rPr lang="en-US" sz="2800" dirty="0"/>
              <a:t>Relevant information relates to the incident at issue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Relevant information provides sufficient value in making the overall determination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D2385-4242-49D0-A0E1-5A8E2DB75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9084" y="1417638"/>
            <a:ext cx="5073316" cy="45259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Irrelevant</a:t>
            </a:r>
          </a:p>
          <a:p>
            <a:r>
              <a:rPr lang="en-US" dirty="0"/>
              <a:t>Questions and information regarding the Complainant’s sexual history or sexual predisposition unless to prove </a:t>
            </a:r>
          </a:p>
          <a:p>
            <a:pPr lvl="1"/>
            <a:r>
              <a:rPr lang="en-US" dirty="0"/>
              <a:t>Someone else other than the Respondent committed the alleged misconduct </a:t>
            </a:r>
          </a:p>
          <a:p>
            <a:pPr lvl="1"/>
            <a:r>
              <a:rPr lang="en-US" dirty="0"/>
              <a:t>Consent between the parties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EE54F-6D33-4601-A9FD-226A2F271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282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E68E-A489-4651-8957-A0FDF6D8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76520"/>
            <a:ext cx="9956800" cy="1143000"/>
          </a:xfrm>
        </p:spPr>
        <p:txBody>
          <a:bodyPr/>
          <a:lstStyle/>
          <a:p>
            <a:r>
              <a:rPr lang="en-US" b="1" dirty="0"/>
              <a:t>Other Evidentiary Exclusions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A54E-1380-4EE8-A314-6F245662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6933"/>
            <a:ext cx="10972800" cy="4504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Legally privileged information is protected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party’s treatment records cannot be used without their voluntary, written consent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Duplicative evidence may be deemed irrelevant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an individual does not submit to cross examination, at a Title IX hearing, their statements cannot be relied upon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89B67-6406-447E-9A0B-4DFFBE21F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76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32C1-0170-432B-AB14-B01C2B3E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03309"/>
            <a:ext cx="9956800" cy="1143000"/>
          </a:xfrm>
        </p:spPr>
        <p:txBody>
          <a:bodyPr/>
          <a:lstStyle/>
          <a:p>
            <a:r>
              <a:rPr lang="en-US" b="1" dirty="0"/>
              <a:t>Standard of Evidence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793EF4-EA7F-4B7A-9C9E-825425226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911" y="1417639"/>
            <a:ext cx="5115289" cy="4525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Decisions regarding student and employee alleged misconduct are based on a preponderance of the evidence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A picture containing light&#10;&#10;Description automatically generated">
            <a:extLst>
              <a:ext uri="{FF2B5EF4-FFF2-40B4-BE49-F238E27FC236}">
                <a16:creationId xmlns:a16="http://schemas.microsoft.com/office/drawing/2014/main" id="{49B14326-903B-4989-A3B2-D05B12A02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61907" y="1408959"/>
            <a:ext cx="3746182" cy="4343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F1CC-9337-4747-AFE2-019980BCA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0EE29-026E-48E1-B251-2EC39B996908}"/>
              </a:ext>
            </a:extLst>
          </p:cNvPr>
          <p:cNvSpPr txBox="1"/>
          <p:nvPr/>
        </p:nvSpPr>
        <p:spPr>
          <a:xfrm>
            <a:off x="7261907" y="5752359"/>
            <a:ext cx="3746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www.pngall.com/scales-png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33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BC86-2D13-4E1C-8D51-B9B4EA9A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Written Decision </a:t>
            </a:r>
            <a:r>
              <a:rPr lang="en-US" sz="2400" dirty="0"/>
              <a:t>§106.45(b)(7)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F41B-A2C7-4D37-868A-B56ECD0A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020" y="1417638"/>
            <a:ext cx="10494380" cy="4578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Provided to both parties simultaneously must include: </a:t>
            </a:r>
          </a:p>
          <a:p>
            <a:pPr lvl="1"/>
            <a:r>
              <a:rPr lang="en-US" dirty="0"/>
              <a:t>The allegations </a:t>
            </a:r>
          </a:p>
          <a:p>
            <a:pPr lvl="1"/>
            <a:r>
              <a:rPr lang="en-US" dirty="0"/>
              <a:t>The procedural steps from the complaint through determination </a:t>
            </a:r>
          </a:p>
          <a:p>
            <a:pPr lvl="1"/>
            <a:r>
              <a:rPr lang="en-US" dirty="0"/>
              <a:t>Findings of fact supporting the determination </a:t>
            </a:r>
          </a:p>
          <a:p>
            <a:pPr lvl="1"/>
            <a:r>
              <a:rPr lang="en-US" dirty="0"/>
              <a:t>Determinations regarding responsibility, sanctions (and remedies) along with the supporting evidence and rationale </a:t>
            </a:r>
          </a:p>
          <a:p>
            <a:pPr lvl="1"/>
            <a:r>
              <a:rPr lang="en-US" dirty="0"/>
              <a:t>Information on the appeals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C3615-8B70-4314-978C-4BCCF3CDE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670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2663-12C6-4B5A-9F77-F933FE27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274639"/>
            <a:ext cx="9956800" cy="1143000"/>
          </a:xfrm>
        </p:spPr>
        <p:txBody>
          <a:bodyPr/>
          <a:lstStyle/>
          <a:p>
            <a:r>
              <a:rPr lang="en-US" b="1" dirty="0"/>
              <a:t>Expectations of USG Advisors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264-AEE0-482E-8BD8-FFF78DE6C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480" y="1417639"/>
            <a:ext cx="5506720" cy="4525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willing to advise any party, Respondent or Complainant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Actively engage and be attentive during the hearing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Adhere to Board and institutional policies and procedures 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15512-D512-4687-B226-AEB9F39C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4301" y="1591627"/>
            <a:ext cx="4316195" cy="36747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C5BA7-FE68-4D15-B10C-F5EED2E176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4C83-3648-4697-91A2-573A6559456E}"/>
              </a:ext>
            </a:extLst>
          </p:cNvPr>
          <p:cNvSpPr txBox="1"/>
          <p:nvPr/>
        </p:nvSpPr>
        <p:spPr>
          <a:xfrm>
            <a:off x="7151687" y="5381625"/>
            <a:ext cx="3781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justintarte.com/2015/01/leadership-if-everyone-is-happy-the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27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B2C0D6-F633-4510-971B-372562B8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070" y="454048"/>
            <a:ext cx="9956800" cy="1143000"/>
          </a:xfrm>
        </p:spPr>
        <p:txBody>
          <a:bodyPr/>
          <a:lstStyle/>
          <a:p>
            <a:r>
              <a:rPr lang="en-US" b="1" dirty="0"/>
              <a:t>What is Required under the Final Rule?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06CB3-4E19-4603-8D71-EB375F05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600201"/>
            <a:ext cx="10914185" cy="4191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recipient with </a:t>
            </a:r>
            <a:r>
              <a:rPr lang="en-US" b="1" dirty="0"/>
              <a:t>actual knowledge </a:t>
            </a:r>
            <a:r>
              <a:rPr lang="en-US" dirty="0"/>
              <a:t>of </a:t>
            </a:r>
            <a:r>
              <a:rPr lang="en-US" b="1" dirty="0"/>
              <a:t>sexual harassment,</a:t>
            </a:r>
            <a:r>
              <a:rPr lang="en-US" dirty="0"/>
              <a:t> in an </a:t>
            </a:r>
            <a:r>
              <a:rPr lang="en-US" b="1" dirty="0"/>
              <a:t>education program or activity of the recipient </a:t>
            </a:r>
            <a:r>
              <a:rPr lang="en-US" dirty="0"/>
              <a:t>against a person </a:t>
            </a:r>
            <a:r>
              <a:rPr lang="en-US" b="1" dirty="0"/>
              <a:t>in the United States</a:t>
            </a:r>
            <a:r>
              <a:rPr lang="en-US" dirty="0"/>
              <a:t>, must respond promptly in a manner that is not deliberately indifferent. </a:t>
            </a:r>
          </a:p>
        </p:txBody>
      </p:sp>
    </p:spTree>
    <p:extLst>
      <p:ext uri="{BB962C8B-B14F-4D97-AF65-F5344CB8AC3E}">
        <p14:creationId xmlns:p14="http://schemas.microsoft.com/office/powerpoint/2010/main" val="649711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B267-60AB-4F35-9CDC-87436DB4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Concerns &amp; Questions </a:t>
            </a:r>
          </a:p>
        </p:txBody>
      </p:sp>
      <p:pic>
        <p:nvPicPr>
          <p:cNvPr id="6" name="Content Placeholder 5" descr="A picture containing monitor, mug, graffiti, painted&#10;&#10;Description automatically generated">
            <a:extLst>
              <a:ext uri="{FF2B5EF4-FFF2-40B4-BE49-F238E27FC236}">
                <a16:creationId xmlns:a16="http://schemas.microsoft.com/office/drawing/2014/main" id="{201B6602-44D4-4E90-ACA3-DC763B14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92000" y="1600200"/>
            <a:ext cx="42240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29A0-84DE-4A30-8307-58B609718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8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31DE-4266-4106-A4BA-8C7982DB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281699"/>
            <a:ext cx="9956800" cy="1143000"/>
          </a:xfrm>
        </p:spPr>
        <p:txBody>
          <a:bodyPr/>
          <a:lstStyle/>
          <a:p>
            <a:r>
              <a:rPr lang="en-US" b="1" dirty="0"/>
              <a:t>Title IX Sexual Harassment </a:t>
            </a:r>
            <a:r>
              <a:rPr lang="en-US" sz="2400" dirty="0"/>
              <a:t>§106.30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8C1-AC0F-4AC9-9CC7-383D5702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08" y="1160585"/>
            <a:ext cx="10562492" cy="4630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Conduct on the basis of sex that satisfies one or more of the following: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)An</a:t>
            </a:r>
            <a:r>
              <a:rPr lang="en-US" sz="2600" b="1" dirty="0">
                <a:solidFill>
                  <a:prstClr val="black"/>
                </a:solidFill>
              </a:rPr>
              <a:t> employee </a:t>
            </a:r>
            <a:r>
              <a:rPr lang="en-US" sz="2600" dirty="0">
                <a:solidFill>
                  <a:prstClr val="black"/>
                </a:solidFill>
              </a:rPr>
              <a:t>conditioning education benefits on participation in unwelcome sexual conduct (</a:t>
            </a:r>
            <a:r>
              <a:rPr lang="en-US" sz="2600" dirty="0" err="1">
                <a:solidFill>
                  <a:prstClr val="black"/>
                </a:solidFill>
              </a:rPr>
              <a:t>i.e</a:t>
            </a:r>
            <a:r>
              <a:rPr lang="en-US" sz="2600" dirty="0">
                <a:solidFill>
                  <a:prstClr val="black"/>
                </a:solidFill>
              </a:rPr>
              <a:t> quid pro quo); or </a:t>
            </a:r>
          </a:p>
          <a:p>
            <a:pPr marL="457200" lvl="1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(ii)</a:t>
            </a:r>
            <a:r>
              <a:rPr lang="en-US" sz="2600" b="1" dirty="0">
                <a:solidFill>
                  <a:prstClr val="black"/>
                </a:solidFill>
              </a:rPr>
              <a:t>Unwelcome conduct that a reasonable person would determine is so severe, pervasive, AND objectively offensive that it effectively denies a person equal access to the school’s education program or activity;</a:t>
            </a:r>
            <a:r>
              <a:rPr lang="en-US" sz="2600" dirty="0">
                <a:solidFill>
                  <a:prstClr val="black"/>
                </a:solidFill>
              </a:rPr>
              <a:t> or </a:t>
            </a:r>
          </a:p>
          <a:p>
            <a:pPr marL="457200" lvl="1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(iii) Sexual assault (as defined in the </a:t>
            </a:r>
            <a:r>
              <a:rPr lang="en-US" sz="2600" dirty="0" err="1">
                <a:solidFill>
                  <a:prstClr val="black"/>
                </a:solidFill>
              </a:rPr>
              <a:t>Clery</a:t>
            </a:r>
            <a:r>
              <a:rPr lang="en-US" sz="2600" dirty="0">
                <a:solidFill>
                  <a:prstClr val="black"/>
                </a:solidFill>
              </a:rPr>
              <a:t> Act), dating violence, domestic violence, or stalking as defined in VAWA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6EBEC-531D-4EB2-A63E-454285040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612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B846-BBCA-44C2-8A11-138469CE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42899"/>
            <a:ext cx="9956800" cy="1143000"/>
          </a:xfrm>
        </p:spPr>
        <p:txBody>
          <a:bodyPr/>
          <a:lstStyle/>
          <a:p>
            <a:r>
              <a:rPr lang="en-US" b="1" dirty="0"/>
              <a:t>Title IX Jurisdiction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24BB-ED32-4B0E-BFCF-BF93996C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7639"/>
            <a:ext cx="5689600" cy="4525962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Institution’s program or activity in the United States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Institution property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Institution sponsored or affiliated events [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</a:rPr>
              <a:t>substantial control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is key]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Buildings owned or controlled by officially recognized student organizations </a:t>
            </a:r>
          </a:p>
          <a:p>
            <a:endParaRPr lang="en-US" dirty="0"/>
          </a:p>
        </p:txBody>
      </p:sp>
      <p:pic>
        <p:nvPicPr>
          <p:cNvPr id="9" name="Content Placeholder 8" descr="A close up of a toy&#10;&#10;Description automatically generated">
            <a:extLst>
              <a:ext uri="{FF2B5EF4-FFF2-40B4-BE49-F238E27FC236}">
                <a16:creationId xmlns:a16="http://schemas.microsoft.com/office/drawing/2014/main" id="{3598ABE9-8F75-41A5-8E62-215786F1E8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4000" y="1230924"/>
            <a:ext cx="5158155" cy="386861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84ADC-4B6C-4D32-A488-F905E52EE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2D73C-85DC-48FA-866D-719F643B422D}"/>
              </a:ext>
            </a:extLst>
          </p:cNvPr>
          <p:cNvSpPr txBox="1"/>
          <p:nvPr/>
        </p:nvSpPr>
        <p:spPr>
          <a:xfrm>
            <a:off x="9632461" y="5257744"/>
            <a:ext cx="222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www.physicaltherapistalliance.com/physical-therapy-boundaries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9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3B0B0B0-5A00-4026-AFCE-EA80A08D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440" y="277262"/>
            <a:ext cx="9956800" cy="1143000"/>
          </a:xfrm>
        </p:spPr>
        <p:txBody>
          <a:bodyPr/>
          <a:lstStyle/>
          <a:p>
            <a:r>
              <a:rPr lang="en-US" b="1" dirty="0"/>
              <a:t>USG Complaint Process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232D-E32D-45AB-BE29-8FFF377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760" y="1417639"/>
            <a:ext cx="555244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report of misconduct has been made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Complainant or the Title IX Coordinator has initiated the formal investigation process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Notice of the investigation has been sent to the parties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assigned investigator(s) have made preliminary determinations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parties and the institution have been unable to reach an informal resolution </a:t>
            </a:r>
          </a:p>
        </p:txBody>
      </p:sp>
      <p:pic>
        <p:nvPicPr>
          <p:cNvPr id="6" name="Content Placeholder 6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0756DC4F-C43E-430D-B749-BAF983677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2400" y="1866900"/>
            <a:ext cx="5080000" cy="3810000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D4C9-A9AF-4C5E-896F-377B0BEF1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46232" y="6230114"/>
            <a:ext cx="736168" cy="36618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486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1629-7702-4D7E-9E1E-F9FE2E3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857" y="261703"/>
            <a:ext cx="9956800" cy="1143000"/>
          </a:xfrm>
        </p:spPr>
        <p:txBody>
          <a:bodyPr/>
          <a:lstStyle/>
          <a:p>
            <a:r>
              <a:rPr lang="en-US" b="1" dirty="0"/>
              <a:t>The Live Hearing Requirement </a:t>
            </a:r>
            <a:r>
              <a:rPr lang="en-US" sz="2400" dirty="0"/>
              <a:t>§106.45(b)(6)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0F24-D880-44DC-B79B-EB3CDFA8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6286"/>
            <a:ext cx="10972801" cy="448491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Final Rule mandates a bifurcated process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Final determinations of responsibility and sanctions are made by decision-makers </a:t>
            </a:r>
          </a:p>
          <a:p>
            <a:pPr lvl="1"/>
            <a:r>
              <a:rPr lang="en-US" sz="2400" dirty="0"/>
              <a:t>CANNOT be the Title IX Coordinator or assigned investigator </a:t>
            </a:r>
          </a:p>
          <a:p>
            <a:pPr lvl="1"/>
            <a:r>
              <a:rPr lang="en-US" sz="2400" dirty="0"/>
              <a:t>Informal resolution not permissible for student allegations against an employee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New due process considerations</a:t>
            </a:r>
          </a:p>
          <a:p>
            <a:pPr lvl="1"/>
            <a:r>
              <a:rPr lang="en-US" sz="2400" dirty="0"/>
              <a:t>Cross examination by a party’s advisor </a:t>
            </a:r>
          </a:p>
          <a:p>
            <a:pPr lvl="1"/>
            <a:r>
              <a:rPr lang="en-US" sz="2400" dirty="0"/>
              <a:t>Relevancy determinations </a:t>
            </a:r>
          </a:p>
          <a:p>
            <a:pPr lvl="1"/>
            <a:r>
              <a:rPr lang="en-US" sz="2400" dirty="0"/>
              <a:t>Impact of party or witness refusal to submit to cross-examination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Institutions must provide an advisor if a party does not have one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329B7-6216-46CE-A660-C138AA5B9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166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2A74-9047-4805-A889-AE03B8AA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9"/>
            <a:ext cx="9956800" cy="1143000"/>
          </a:xfrm>
        </p:spPr>
        <p:txBody>
          <a:bodyPr/>
          <a:lstStyle/>
          <a:p>
            <a:r>
              <a:rPr lang="en-US" b="1" dirty="0"/>
              <a:t>Adjudication Processes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AE90-536D-4321-94EF-C74B501C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417639"/>
            <a:ext cx="5232400" cy="45259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Students</a:t>
            </a:r>
          </a:p>
          <a:p>
            <a:r>
              <a:rPr lang="en-US" dirty="0"/>
              <a:t>All matters not informally resolved will be  heard by a Hearing Panel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Hearing Panels comprised of trained faculty and staff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6DD8C-B200-4241-8E09-DA7C14B94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417639"/>
            <a:ext cx="5232400" cy="452596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Employees</a:t>
            </a:r>
            <a:r>
              <a:rPr lang="en-US" b="1" dirty="0"/>
              <a:t> </a:t>
            </a:r>
          </a:p>
          <a:p>
            <a:r>
              <a:rPr lang="en-US" dirty="0"/>
              <a:t>Title IX matters not informally resolved will be heard by a single decision-maker or panel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Sexual Misconduct matters not informally resolved will be resolved according to established institutional procedures </a:t>
            </a:r>
          </a:p>
          <a:p>
            <a:pPr lvl="1"/>
            <a:r>
              <a:rPr lang="en-US" dirty="0"/>
              <a:t>Institutions may choose to offer a hearing or utilize single decision-maker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FD920-DB7F-4772-9459-0E64C2D89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82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9301-3AE7-42E2-9A51-CB287DE1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Advisors at Title IX </a:t>
            </a:r>
            <a:r>
              <a:rPr lang="en-US" b="1"/>
              <a:t>Hearings  </a:t>
            </a:r>
            <a:r>
              <a:rPr lang="en-US" sz="2400"/>
              <a:t>§106.45(b)(6)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DE53-5971-4829-BAEC-1FF3F84F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346" y="1579418"/>
            <a:ext cx="4876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advice, counsel, and support to a party</a:t>
            </a:r>
          </a:p>
          <a:p>
            <a:pPr lvl="1"/>
            <a:r>
              <a:rPr lang="en-US" dirty="0"/>
              <a:t>Students or employees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Perform cross examination of the other party and any witnesses</a:t>
            </a:r>
          </a:p>
          <a:p>
            <a:endParaRPr lang="en-US" dirty="0"/>
          </a:p>
          <a:p>
            <a:r>
              <a:rPr lang="en-US" dirty="0"/>
              <a:t>Institutional advisors assigned at the hearing stage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DAC862-BEE3-4010-80B8-7ECE26736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1975" y="1579418"/>
            <a:ext cx="3684257" cy="405606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2ACC7-E981-46D1-A4E3-8A9EA3A05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6ED04-9485-465D-820C-23207EF8F552}"/>
              </a:ext>
            </a:extLst>
          </p:cNvPr>
          <p:cNvSpPr txBox="1"/>
          <p:nvPr/>
        </p:nvSpPr>
        <p:spPr>
          <a:xfrm>
            <a:off x="7174429" y="5574228"/>
            <a:ext cx="3575873" cy="23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ron-sheese.wikidot.com/group-ik1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0153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9817-F7F2-4E81-BE7B-17E88E7F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82" y="301733"/>
            <a:ext cx="9956800" cy="1143000"/>
          </a:xfrm>
        </p:spPr>
        <p:txBody>
          <a:bodyPr/>
          <a:lstStyle/>
          <a:p>
            <a:r>
              <a:rPr lang="en-US" b="1" dirty="0"/>
              <a:t>What is Cross Examination?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C003-7CC0-4D59-A8B2-903087C5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18" y="1330036"/>
            <a:ext cx="10714182" cy="44611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Questions raised to an opposing party or witness called by the opposing party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to advance claims or defenses of a party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to assess the credibility of an individual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USG Expectation</a:t>
            </a:r>
            <a:r>
              <a:rPr lang="en-US" dirty="0"/>
              <a:t>: Respect, dignity, decorum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7F248-D491-4B26-84C4-1137F65EC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118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USG Standard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s USG Widescreen 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econdary slides USG Widescreen 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1037</Words>
  <Application>Microsoft Office PowerPoint</Application>
  <PresentationFormat>Widescreen</PresentationFormat>
  <Paragraphs>194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</vt:lpstr>
      <vt:lpstr>Century Gothic</vt:lpstr>
      <vt:lpstr>Main title USG Standard white</vt:lpstr>
      <vt:lpstr>Secondary slides USG Widescreen white</vt:lpstr>
      <vt:lpstr>1_Secondary slides USG Widescreen white</vt:lpstr>
      <vt:lpstr>Title IX Advisor Training Fall 2020  </vt:lpstr>
      <vt:lpstr>What is Required under the Final Rule? </vt:lpstr>
      <vt:lpstr>Title IX Sexual Harassment §106.30</vt:lpstr>
      <vt:lpstr>Title IX Jurisdiction </vt:lpstr>
      <vt:lpstr>USG Complaint Process </vt:lpstr>
      <vt:lpstr>The Live Hearing Requirement §106.45(b)(6)</vt:lpstr>
      <vt:lpstr>Adjudication Processes </vt:lpstr>
      <vt:lpstr>Advisors at Title IX Hearings  §106.45(b)(6)</vt:lpstr>
      <vt:lpstr>What is Cross Examination? </vt:lpstr>
      <vt:lpstr>Typical Order of a Hearing </vt:lpstr>
      <vt:lpstr>Preparing for the Hearing </vt:lpstr>
      <vt:lpstr>Hearing Logistics </vt:lpstr>
      <vt:lpstr>Evidentiary Considerations</vt:lpstr>
      <vt:lpstr>Relevancy Determinations During Title IX Hearings </vt:lpstr>
      <vt:lpstr>Assessing Relevancy </vt:lpstr>
      <vt:lpstr>Other Evidentiary Exclusions  </vt:lpstr>
      <vt:lpstr>Standard of Evidence </vt:lpstr>
      <vt:lpstr>The Written Decision §106.45(b)(7)</vt:lpstr>
      <vt:lpstr>Expectations of USG Advisors </vt:lpstr>
      <vt:lpstr>Additional Concerns &amp;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Advisor Training Fall 2020  </dc:title>
  <dc:creator>Na'Tasha Webb-Prather</dc:creator>
  <cp:lastModifiedBy>Na'Tasha Webb-Prather</cp:lastModifiedBy>
  <cp:revision>28</cp:revision>
  <cp:lastPrinted>2020-08-26T12:25:32Z</cp:lastPrinted>
  <dcterms:created xsi:type="dcterms:W3CDTF">2020-08-25T19:05:12Z</dcterms:created>
  <dcterms:modified xsi:type="dcterms:W3CDTF">2020-08-26T18:00:06Z</dcterms:modified>
</cp:coreProperties>
</file>